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18"/>
  </p:notesMasterIdLst>
  <p:sldIdLst>
    <p:sldId id="256" r:id="rId2"/>
    <p:sldId id="257" r:id="rId3"/>
    <p:sldId id="262" r:id="rId4"/>
    <p:sldId id="263" r:id="rId5"/>
    <p:sldId id="259" r:id="rId6"/>
    <p:sldId id="266" r:id="rId7"/>
    <p:sldId id="265" r:id="rId8"/>
    <p:sldId id="273" r:id="rId9"/>
    <p:sldId id="269" r:id="rId10"/>
    <p:sldId id="264" r:id="rId11"/>
    <p:sldId id="268" r:id="rId12"/>
    <p:sldId id="261" r:id="rId13"/>
    <p:sldId id="260" r:id="rId14"/>
    <p:sldId id="267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4FAD3-231E-47E2-8357-8013348EBF69}" type="datetimeFigureOut">
              <a:rPr lang="en-US" smtClean="0"/>
              <a:t>2024-11-19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7B5E0-EA68-4DED-A47D-163AAB4EA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3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7094C-AD21-4298-9FF9-272B4DD7083E}" type="datetime1">
              <a:rPr lang="en-US" smtClean="0"/>
              <a:t>2024-11-19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37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1257-003D-4F72-A1C0-9003793422AF}" type="datetime1">
              <a:rPr lang="en-US" smtClean="0"/>
              <a:t>2024-11-19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3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7EEE531F-8FF3-4524-ACB3-692F3493453E}" type="datetime1">
              <a:rPr lang="en-US" smtClean="0"/>
              <a:t>2024-11-19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2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7893-888D-417B-BFF3-2A7F3B81593B}" type="datetime1">
              <a:rPr lang="en-US" smtClean="0"/>
              <a:t>2024-11-19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5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F80EE7-FC83-49BD-8C15-4878D27F5A49}" type="datetime1">
              <a:rPr lang="en-US" smtClean="0"/>
              <a:t>2024-11-19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85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091A-5960-43A8-873D-EC8AF7339757}" type="datetime1">
              <a:rPr lang="en-US" smtClean="0"/>
              <a:t>2024-11-19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6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718E-C25D-4265-A463-C4A668460CED}" type="datetime1">
              <a:rPr lang="en-US" smtClean="0"/>
              <a:t>2024-11-19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A8BE-DCA1-4C35-AD8E-8D08254BB2BF}" type="datetime1">
              <a:rPr lang="en-US" smtClean="0"/>
              <a:t>2024-11-19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4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C7AC-3DDD-41E3-933B-3FDC656CF388}" type="datetime1">
              <a:rPr lang="en-US" smtClean="0"/>
              <a:t>2024-11-19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4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386C-B121-4813-9A84-DCADA0EEF524}" type="datetime1">
              <a:rPr lang="en-US" smtClean="0"/>
              <a:t>2024-11-19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E87C-1C50-49CF-8778-A95AE749E28C}" type="datetime1">
              <a:rPr lang="en-US" smtClean="0"/>
              <a:t>2024-11-19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1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3CA95B0-DD73-430F-9C57-F8961BF27050}" type="datetime1">
              <a:rPr lang="en-US" smtClean="0"/>
              <a:t>2024-11-19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pt-BR"/>
              <a:t>TEMO ©2024             info@temo-group.com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B60B0112-4744-46AC-9519-740A96780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22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ACD0DC-7757-3C5F-ACD5-26F8D3F55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7" r="48527"/>
          <a:stretch/>
        </p:blipFill>
        <p:spPr bwMode="auto">
          <a:xfrm>
            <a:off x="275344" y="2433040"/>
            <a:ext cx="4371745" cy="232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77D13F-53D9-026A-A9F6-162A94E606A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468880" y="212726"/>
            <a:ext cx="933704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000" dirty="0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TEMO Power Plant Consulting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sz="1400" dirty="0">
                <a:solidFill>
                  <a:schemeClr val="tx1"/>
                </a:solidFill>
              </a:rPr>
              <a:t>______________________________________________________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sz="2300" dirty="0">
                <a:solidFill>
                  <a:schemeClr val="tx1"/>
                </a:solidFill>
              </a:rPr>
              <a:t>Preliminary Studies, Project Management and Process Control Systems </a:t>
            </a:r>
            <a:br>
              <a:rPr lang="en-GB" altLang="en-US" sz="2300" dirty="0">
                <a:solidFill>
                  <a:schemeClr val="tx1"/>
                </a:solidFill>
              </a:rPr>
            </a:br>
            <a:r>
              <a:rPr lang="en-GB" altLang="en-US" sz="1800" dirty="0">
                <a:solidFill>
                  <a:schemeClr val="tx1"/>
                </a:solidFill>
              </a:rPr>
              <a:t>for Alternative and Conventional Power Plants</a:t>
            </a:r>
            <a:endParaRPr lang="de-DE" alt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TEMO-Logo">
            <a:extLst>
              <a:ext uri="{FF2B5EF4-FFF2-40B4-BE49-F238E27FC236}">
                <a16:creationId xmlns:a16="http://schemas.microsoft.com/office/drawing/2014/main" id="{1631F58E-3F85-B565-7D3F-AA4D786FF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2909"/>
            <a:ext cx="2011682" cy="167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7">
            <a:extLst>
              <a:ext uri="{FF2B5EF4-FFF2-40B4-BE49-F238E27FC236}">
                <a16:creationId xmlns:a16="http://schemas.microsoft.com/office/drawing/2014/main" id="{944BD0B8-BF10-77B3-60F1-C48CD08A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13590"/>
            <a:ext cx="4734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TEMO Soft-, Hardware &amp; Consulting e.K.</a:t>
            </a:r>
          </a:p>
          <a:p>
            <a:pPr eaLnBrk="1" hangingPunct="1"/>
            <a:r>
              <a:rPr lang="de-DE" altLang="en-US" sz="1200" dirty="0"/>
              <a:t>Oberfeldstr. 1</a:t>
            </a:r>
          </a:p>
          <a:p>
            <a:pPr eaLnBrk="1" hangingPunct="1"/>
            <a:r>
              <a:rPr lang="de-DE" altLang="en-US" sz="1200" dirty="0"/>
              <a:t>76149 Karlsruhe, Germany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84EC4-4081-7108-905C-0EA0E366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656" y="2430060"/>
            <a:ext cx="2329672" cy="23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F71290-876B-8C77-603C-15B251762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4"/>
          <a:stretch/>
        </p:blipFill>
        <p:spPr bwMode="auto">
          <a:xfrm>
            <a:off x="1566529" y="3700475"/>
            <a:ext cx="2921520" cy="179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CEDC45-D93B-47A5-937D-DD388B4D2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69" t="16637" r="19072" b="18978"/>
          <a:stretch/>
        </p:blipFill>
        <p:spPr>
          <a:xfrm>
            <a:off x="4821670" y="2430736"/>
            <a:ext cx="4631459" cy="23296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4735C0-8374-359E-3DFA-FEC0E526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3700475"/>
            <a:ext cx="2625155" cy="17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2A9C57-8230-9368-1C09-1139BCE07788}"/>
              </a:ext>
            </a:extLst>
          </p:cNvPr>
          <p:cNvSpPr txBox="1"/>
          <p:nvPr/>
        </p:nvSpPr>
        <p:spPr>
          <a:xfrm>
            <a:off x="2709932" y="6400414"/>
            <a:ext cx="2859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en-US" sz="1200" dirty="0"/>
              <a:t>Email:      info@temo-group.com</a:t>
            </a:r>
          </a:p>
          <a:p>
            <a:pPr eaLnBrk="1" hangingPunct="1"/>
            <a:r>
              <a:rPr lang="de-DE" altLang="en-US" sz="1200" dirty="0"/>
              <a:t>Website:  www.temo-group.com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4579CD-6829-D3C3-0A74-9B648B49002E}"/>
              </a:ext>
            </a:extLst>
          </p:cNvPr>
          <p:cNvSpPr txBox="1"/>
          <p:nvPr/>
        </p:nvSpPr>
        <p:spPr>
          <a:xfrm>
            <a:off x="5419864" y="6235626"/>
            <a:ext cx="2859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Dr. Eng. Samir Mourad</a:t>
            </a:r>
            <a:br>
              <a:rPr lang="en-US" sz="1200" dirty="0"/>
            </a:br>
            <a:r>
              <a:rPr lang="en-US" sz="1200" dirty="0"/>
              <a:t>(Lebanon) ++961 76 341 526</a:t>
            </a:r>
            <a:br>
              <a:rPr lang="en-US" sz="1200" dirty="0"/>
            </a:br>
            <a:r>
              <a:rPr lang="en-US" sz="1200" dirty="0"/>
              <a:t>(Germany) ++49 (0)1787285578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146C9-79B3-BFF4-5FE7-D49B7546D67E}"/>
              </a:ext>
            </a:extLst>
          </p:cNvPr>
          <p:cNvSpPr txBox="1"/>
          <p:nvPr/>
        </p:nvSpPr>
        <p:spPr>
          <a:xfrm>
            <a:off x="7913093" y="6390590"/>
            <a:ext cx="1985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Eng. Ziyad Malek</a:t>
            </a:r>
            <a:br>
              <a:rPr lang="en-US" sz="1200" dirty="0"/>
            </a:br>
            <a:r>
              <a:rPr lang="en-US" sz="1200" dirty="0"/>
              <a:t>(Lebanon) ++961 71 456 434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3DA84-5696-61EE-D73B-2A3E1D3945A3}"/>
              </a:ext>
            </a:extLst>
          </p:cNvPr>
          <p:cNvSpPr txBox="1"/>
          <p:nvPr/>
        </p:nvSpPr>
        <p:spPr>
          <a:xfrm>
            <a:off x="10122893" y="6390589"/>
            <a:ext cx="1985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Eng. Mahmoud Zohby</a:t>
            </a:r>
            <a:br>
              <a:rPr lang="en-US" sz="1200" dirty="0"/>
            </a:br>
            <a:r>
              <a:rPr lang="en-US" sz="1200" dirty="0"/>
              <a:t>(Lebanon) ++961 3 671 621</a:t>
            </a:r>
          </a:p>
        </p:txBody>
      </p:sp>
    </p:spTree>
    <p:extLst>
      <p:ext uri="{BB962C8B-B14F-4D97-AF65-F5344CB8AC3E}">
        <p14:creationId xmlns:p14="http://schemas.microsoft.com/office/powerpoint/2010/main" val="1248330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DF56-1A4A-962C-6E38-CEDBDEB91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C26F-E0CA-501F-DBA9-F15E5049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4MW waste to energy plant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BDD31C-58D5-1ED4-981A-9565AAD04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435" y="1991752"/>
            <a:ext cx="7395111" cy="650615"/>
          </a:xfrm>
        </p:spPr>
        <p:txBody>
          <a:bodyPr>
            <a:normAutofit/>
          </a:bodyPr>
          <a:lstStyle/>
          <a:p>
            <a:r>
              <a:rPr lang="en-US" sz="1600" dirty="0"/>
              <a:t>Full study and design for a 4 MW power plant by waste burn, starting from the waste sorting to the ashes burn and bio treatment for the organic waste.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B430E-130C-68CC-FC20-280D7CD1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0DCDF-07B7-6BC3-6A33-D7385AAD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900129C9-32FE-7F42-BE7A-91BEE65A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EB99EE-1EA6-7988-1B4A-8EF0BEE55056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 err="1">
                <a:solidFill>
                  <a:schemeClr val="accent1"/>
                </a:solidFill>
              </a:rPr>
              <a:t>Batroun</a:t>
            </a:r>
            <a:r>
              <a:rPr lang="en-US" sz="2800" b="1" cap="none" dirty="0">
                <a:solidFill>
                  <a:schemeClr val="accent1"/>
                </a:solidFill>
              </a:rPr>
              <a:t> LB, 2013/2014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A9433-50D4-AB1B-B573-5BB923EDB64C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2F5CEA1-83F9-E311-EC9B-9838982A8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r="13907"/>
          <a:stretch/>
        </p:blipFill>
        <p:spPr>
          <a:xfrm>
            <a:off x="7692886" y="1937067"/>
            <a:ext cx="4381967" cy="436872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644BAC-1F3D-9050-4B16-DB1DF8C04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280" y="2780889"/>
            <a:ext cx="5143000" cy="3451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ABEA7-2E59-99D1-5034-2D3B98B438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65" r="16075" b="18870"/>
          <a:stretch/>
        </p:blipFill>
        <p:spPr>
          <a:xfrm flipH="1">
            <a:off x="481231" y="3232672"/>
            <a:ext cx="1361769" cy="940815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EED120-5704-3387-FFC3-0F8257E706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14300" r="25948" b="61283"/>
          <a:stretch/>
        </p:blipFill>
        <p:spPr>
          <a:xfrm>
            <a:off x="437376" y="5053134"/>
            <a:ext cx="1361769" cy="967654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003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DA13-9176-0E7F-497F-F7EA147C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2408-5CA9-43FC-3E68-47500B7A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filter system development </a:t>
            </a:r>
            <a:br>
              <a:rPr lang="en-US" dirty="0"/>
            </a:br>
            <a:r>
              <a:rPr lang="en-US" dirty="0"/>
              <a:t>(Electro-filter)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B144C2-A2AB-9B31-FCEE-4B00533A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6DA185-E9E5-E251-3543-90987844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00C94CF9-55C9-1E9F-2398-35F20D0B0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F583A4-E159-0856-AE52-59CE02E1F348}"/>
              </a:ext>
            </a:extLst>
          </p:cNvPr>
          <p:cNvSpPr txBox="1">
            <a:spLocks/>
          </p:cNvSpPr>
          <p:nvPr/>
        </p:nvSpPr>
        <p:spPr>
          <a:xfrm>
            <a:off x="4450080" y="924339"/>
            <a:ext cx="5831840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Lebanon, 2012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6B91-516B-468D-58CA-6BFB03D558C9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82DC2D-E755-1B31-9E23-5F6F8CE0A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/>
          <a:stretch/>
        </p:blipFill>
        <p:spPr bwMode="auto">
          <a:xfrm>
            <a:off x="176916" y="1972013"/>
            <a:ext cx="2693018" cy="37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3BCC91B-938D-E405-76C5-BC95976ED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/>
          <a:stretch/>
        </p:blipFill>
        <p:spPr bwMode="auto">
          <a:xfrm>
            <a:off x="6028555" y="1972013"/>
            <a:ext cx="2855027" cy="369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16D0014-C1FC-A717-ABC0-7A153BFCA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/>
          <a:stretch/>
        </p:blipFill>
        <p:spPr bwMode="auto">
          <a:xfrm>
            <a:off x="3021731" y="2557449"/>
            <a:ext cx="2855027" cy="37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6CF12BB-0ED9-E868-37E9-0FBBFCEDF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0"/>
          <a:stretch/>
        </p:blipFill>
        <p:spPr bwMode="auto">
          <a:xfrm>
            <a:off x="9042400" y="2388769"/>
            <a:ext cx="2972684" cy="38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0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0BD1C-B0E0-8101-2CB7-47EB6B2D8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B234-9E85-DE38-CFAB-19FC28C4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Umbrellas of the prophet‘s mosque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42A0C7-F90C-9BA2-8491-92BA49629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5110" y="1996708"/>
            <a:ext cx="7695273" cy="34290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20000"/>
              </a:spcBef>
            </a:pPr>
            <a:r>
              <a:rPr lang="de-DE" altLang="en-US" sz="1600" dirty="0"/>
              <a:t>TEMO Consulting was a subcontractor of Liebherr,</a:t>
            </a:r>
            <a:br>
              <a:rPr lang="de-DE" altLang="en-US" sz="1600" dirty="0"/>
            </a:br>
            <a:r>
              <a:rPr lang="de-DE" altLang="en-US" sz="1600" dirty="0"/>
              <a:t>the main contractor of Saudi Bin Laden Group</a:t>
            </a:r>
          </a:p>
          <a:p>
            <a:pPr eaLnBrk="1" hangingPunct="1">
              <a:spcBef>
                <a:spcPct val="20000"/>
              </a:spcBef>
            </a:pPr>
            <a:r>
              <a:rPr lang="de-DE" altLang="en-US" sz="1600" dirty="0"/>
              <a:t>TEMO was responsible for the umbrella control system visualization and documentation and for parts of the watermisting control system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F6F41-D988-9F66-A546-AB7C3DBE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5B9128-A417-5F59-1CDB-35BF7C10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4892D386-C021-33A9-F965-A80C32F59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82B590-1C56-1501-41A5-3FE2EBB42D71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Madina KSA, 2009/2010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8068F2-49FE-3B11-2669-AF933D5C685C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3838457-24DA-6009-306F-614F1476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11262"/>
          <a:stretch/>
        </p:blipFill>
        <p:spPr>
          <a:xfrm flipH="1">
            <a:off x="161617" y="1996707"/>
            <a:ext cx="3893547" cy="3764527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9D6F68-1EC2-8CB9-CE05-575D5D6E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12" y="4229853"/>
            <a:ext cx="2492791" cy="18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3">
            <a:extLst>
              <a:ext uri="{FF2B5EF4-FFF2-40B4-BE49-F238E27FC236}">
                <a16:creationId xmlns:a16="http://schemas.microsoft.com/office/drawing/2014/main" id="{12C2C333-CD00-EC41-BC62-40D8F02C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66" y="3428999"/>
            <a:ext cx="4275356" cy="23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44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D4EE-68FD-47DF-1549-84126A98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6804-0FF3-ED4D-DAEC-4F5AD077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solar thermal power plant test rig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F773D4C-A2FD-654F-2DA4-E62890BF7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436" y="2240609"/>
            <a:ext cx="2515608" cy="1553738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ct val="20000"/>
              </a:spcBef>
            </a:pPr>
            <a:r>
              <a:rPr lang="de-DE" altLang="en-US" sz="1600" dirty="0"/>
              <a:t>TEMO Consulting lead the whole project, which was a cooperation project with different applied research institutes from Germany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E1031-A5D0-E363-2E7B-7BC56D67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52219-9066-2856-90FA-F19A7C36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311ED867-4B30-22F6-D2AF-B9B79CE1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915B9E-F428-B5CC-239B-52A963E8851A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Germany, 2006-2011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109075-2A64-DB05-700F-5A952C4D4F97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737B345-52E7-F801-CD71-99B4DEEAA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r="1092"/>
          <a:stretch/>
        </p:blipFill>
        <p:spPr>
          <a:xfrm>
            <a:off x="7209209" y="2229300"/>
            <a:ext cx="4651354" cy="3907156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id="{65AD5615-576D-D3B6-7995-AD38340D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5" y="4083488"/>
            <a:ext cx="6222904" cy="205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9AB463C9-B63B-3B85-F157-FFD6B086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4"/>
          <a:stretch>
            <a:fillRect/>
          </a:stretch>
        </p:blipFill>
        <p:spPr bwMode="auto">
          <a:xfrm>
            <a:off x="3848472" y="2214827"/>
            <a:ext cx="3455465" cy="15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6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69CD0-B48A-4299-C36A-58B68F008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FBB6D-CDE8-7CB8-061A-B9E0787A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Oldest projects/participation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34C3D-30AD-A868-9087-48677A08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D604F-5144-E0D4-143F-736F8B55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87A39DEC-0252-7D0F-49F7-16FA96F7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254A25-5566-6668-5FC3-06021CF098A8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2000-2006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5CCFAF-184C-F68D-63AA-740D4A303737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F8767E2-8B81-9559-1A14-A2A1A8655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979055"/>
              </p:ext>
            </p:extLst>
          </p:nvPr>
        </p:nvGraphicFramePr>
        <p:xfrm>
          <a:off x="449420" y="2024259"/>
          <a:ext cx="10077539" cy="667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625">
                  <a:extLst>
                    <a:ext uri="{9D8B030D-6E8A-4147-A177-3AD203B41FA5}">
                      <a16:colId xmlns:a16="http://schemas.microsoft.com/office/drawing/2014/main" val="4076206238"/>
                    </a:ext>
                  </a:extLst>
                </a:gridCol>
                <a:gridCol w="9777914">
                  <a:extLst>
                    <a:ext uri="{9D8B030D-6E8A-4147-A177-3AD203B41FA5}">
                      <a16:colId xmlns:a16="http://schemas.microsoft.com/office/drawing/2014/main" val="694943139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03/2006</a:t>
                      </a: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ProMinent GmbH / Mechanical Engineering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21936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effectLst/>
                        </a:rPr>
                        <a:t>Test engineer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67531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Reengineering and test strategy development for an embedded system for dosing pumps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Tools: V-model, C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097286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3E94465-54DF-B448-D6B2-5D5B76D8F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570136"/>
              </p:ext>
            </p:extLst>
          </p:nvPr>
        </p:nvGraphicFramePr>
        <p:xfrm>
          <a:off x="449420" y="2923286"/>
          <a:ext cx="11367601" cy="842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4714">
                  <a:extLst>
                    <a:ext uri="{9D8B030D-6E8A-4147-A177-3AD203B41FA5}">
                      <a16:colId xmlns:a16="http://schemas.microsoft.com/office/drawing/2014/main" val="965331866"/>
                    </a:ext>
                  </a:extLst>
                </a:gridCol>
                <a:gridCol w="10072887">
                  <a:extLst>
                    <a:ext uri="{9D8B030D-6E8A-4147-A177-3AD203B41FA5}">
                      <a16:colId xmlns:a16="http://schemas.microsoft.com/office/drawing/2014/main" val="16406109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r>
                        <a:rPr lang="de-DE" sz="1000" dirty="0">
                          <a:effectLst/>
                        </a:rPr>
                        <a:t>10/2000 - 02/2006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VaEf / Aviation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47025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>
                          <a:effectLst/>
                        </a:rPr>
                        <a:t>Development Engineer / Project Management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9400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Project management development of a control system for a mobile real-time system</a:t>
                      </a: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Integration of the components (sensors, actuator control, communication, user interface) of a flight control system for an alternative airship</a:t>
                      </a: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Tools: Rapid Prototyping, VxWorks, V-Modell, C, embedded systems, </a:t>
                      </a:r>
                      <a:r>
                        <a:rPr lang="en-US" sz="1000" dirty="0" err="1">
                          <a:effectLst/>
                        </a:rPr>
                        <a:t>CargoLifting</a:t>
                      </a:r>
                      <a:r>
                        <a:rPr lang="en-US" sz="1000" dirty="0">
                          <a:effectLst/>
                        </a:rPr>
                        <a:t> , C++, MFC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7789894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67C56C1-E1CA-476A-935B-C5F485CE4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02523"/>
              </p:ext>
            </p:extLst>
          </p:nvPr>
        </p:nvGraphicFramePr>
        <p:xfrm>
          <a:off x="449418" y="3977908"/>
          <a:ext cx="9717011" cy="667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69">
                  <a:extLst>
                    <a:ext uri="{9D8B030D-6E8A-4147-A177-3AD203B41FA5}">
                      <a16:colId xmlns:a16="http://schemas.microsoft.com/office/drawing/2014/main" val="122762084"/>
                    </a:ext>
                  </a:extLst>
                </a:gridCol>
                <a:gridCol w="9435342">
                  <a:extLst>
                    <a:ext uri="{9D8B030D-6E8A-4147-A177-3AD203B41FA5}">
                      <a16:colId xmlns:a16="http://schemas.microsoft.com/office/drawing/2014/main" val="1610383474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r>
                        <a:rPr lang="de-DE" sz="1000" dirty="0">
                          <a:effectLst/>
                        </a:rPr>
                        <a:t>08/2005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Behr-Hella GmbH / Automotive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67469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Test engineer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34776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Creation of the requirements database (Doors) for a DC motor control within the tests for an air conditioning control system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Tools: DOORS, MID Innovator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4740857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8E2372C-C102-54DE-995E-B87C80DDE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841603"/>
              </p:ext>
            </p:extLst>
          </p:nvPr>
        </p:nvGraphicFramePr>
        <p:xfrm>
          <a:off x="449419" y="4892465"/>
          <a:ext cx="11367602" cy="1193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2231">
                  <a:extLst>
                    <a:ext uri="{9D8B030D-6E8A-4147-A177-3AD203B41FA5}">
                      <a16:colId xmlns:a16="http://schemas.microsoft.com/office/drawing/2014/main" val="332326583"/>
                    </a:ext>
                  </a:extLst>
                </a:gridCol>
                <a:gridCol w="10045371">
                  <a:extLst>
                    <a:ext uri="{9D8B030D-6E8A-4147-A177-3AD203B41FA5}">
                      <a16:colId xmlns:a16="http://schemas.microsoft.com/office/drawing/2014/main" val="3938098414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endParaRPr lang="de-DE" sz="1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r>
                        <a:rPr lang="de-DE" sz="1000" dirty="0">
                          <a:effectLst/>
                        </a:rPr>
                        <a:t>11/2004 - 04/2005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Johnson Controls Inc. / Automotive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41281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Requirements engineer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1945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Software coordination for a new combination device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SMART interface between the SW department of Johnson Controls and the customer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Requirements engineering</a:t>
                      </a: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Preparation of audits for Quality Assurance with SPICE Level 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Tools: </a:t>
                      </a:r>
                      <a:r>
                        <a:rPr lang="en-US" sz="1000" dirty="0" err="1">
                          <a:effectLst/>
                        </a:rPr>
                        <a:t>RequisitePro</a:t>
                      </a:r>
                      <a:r>
                        <a:rPr lang="en-US" sz="1000" dirty="0">
                          <a:effectLst/>
                        </a:rPr>
                        <a:t> , </a:t>
                      </a:r>
                      <a:r>
                        <a:rPr lang="en-US" sz="1000" dirty="0" err="1">
                          <a:effectLst/>
                        </a:rPr>
                        <a:t>TestTrackPro</a:t>
                      </a:r>
                      <a:r>
                        <a:rPr lang="en-US" sz="1000" dirty="0">
                          <a:effectLst/>
                        </a:rPr>
                        <a:t> , CAN, CANOE, CAN forecast, C, C++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5172393"/>
                  </a:ext>
                </a:extLst>
              </a:tr>
            </a:tbl>
          </a:graphicData>
        </a:graphic>
      </p:graphicFrame>
      <p:pic>
        <p:nvPicPr>
          <p:cNvPr id="1026" name="Picture 2" descr="History - ProMinent">
            <a:extLst>
              <a:ext uri="{FF2B5EF4-FFF2-40B4-BE49-F238E27FC236}">
                <a16:creationId xmlns:a16="http://schemas.microsoft.com/office/drawing/2014/main" id="{DAA7E606-2019-08B5-B532-D1ADA116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207" y="2018130"/>
            <a:ext cx="1191814" cy="6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ex - Distributor of Behr &amp; Hella">
            <a:extLst>
              <a:ext uri="{FF2B5EF4-FFF2-40B4-BE49-F238E27FC236}">
                <a16:creationId xmlns:a16="http://schemas.microsoft.com/office/drawing/2014/main" id="{53F7B6BD-F9A7-E93F-0AD1-C4615013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127" y="3967710"/>
            <a:ext cx="1551894" cy="6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hnson Controls - Wikipedia">
            <a:extLst>
              <a:ext uri="{FF2B5EF4-FFF2-40B4-BE49-F238E27FC236}">
                <a16:creationId xmlns:a16="http://schemas.microsoft.com/office/drawing/2014/main" id="{B5E1F2E3-99DD-03B0-D619-6558B934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7" y="5302544"/>
            <a:ext cx="1049390" cy="48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6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536AB-6DA0-6EB3-BEB3-C6E82BFE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7EDA-79E9-69A5-AA2B-BC589A91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Oldest projects/participation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CF880-FBDF-0F5F-AB45-9F9F6ED0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82B0B-832C-B7DF-82AA-2EF7BC6B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B6433CD9-C476-5C2E-30B6-13094998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D19476-75A4-C0BF-48EC-281C427F0F09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2000-2006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11574-E1A0-BAE5-AB6A-6A4E9F6ACA32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067FD8C-D68D-22B2-2081-D1819B33E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020678"/>
              </p:ext>
            </p:extLst>
          </p:nvPr>
        </p:nvGraphicFramePr>
        <p:xfrm>
          <a:off x="347472" y="5143500"/>
          <a:ext cx="11488005" cy="842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448">
                  <a:extLst>
                    <a:ext uri="{9D8B030D-6E8A-4147-A177-3AD203B41FA5}">
                      <a16:colId xmlns:a16="http://schemas.microsoft.com/office/drawing/2014/main" val="3578345450"/>
                    </a:ext>
                  </a:extLst>
                </a:gridCol>
                <a:gridCol w="11163557">
                  <a:extLst>
                    <a:ext uri="{9D8B030D-6E8A-4147-A177-3AD203B41FA5}">
                      <a16:colId xmlns:a16="http://schemas.microsoft.com/office/drawing/2014/main" val="258261908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r>
                        <a:rPr lang="de-DE" sz="1000" dirty="0">
                          <a:effectLst/>
                        </a:rPr>
                        <a:t>2000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>
                          <a:effectLst/>
                        </a:rPr>
                        <a:t>Institute of Flight Mechanics Stuttgart / Aviation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52265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Development engineer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74525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Redesign and simulation of a control system for a real-time system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Software Architecture, Software Design, Development, documentation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Tools: Rapid prototyping, C, C++, V-model, UML, VxWorks, MatrixX, Visual Basic, conversion from HiL to SiL, cascaded flight control loop, SiL test specifications, SiL test execution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693888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7CB228B-BC1E-EC06-FD8B-B179EAE79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995145"/>
              </p:ext>
            </p:extLst>
          </p:nvPr>
        </p:nvGraphicFramePr>
        <p:xfrm>
          <a:off x="347472" y="4010344"/>
          <a:ext cx="11454403" cy="842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053">
                  <a:extLst>
                    <a:ext uri="{9D8B030D-6E8A-4147-A177-3AD203B41FA5}">
                      <a16:colId xmlns:a16="http://schemas.microsoft.com/office/drawing/2014/main" val="3451306420"/>
                    </a:ext>
                  </a:extLst>
                </a:gridCol>
                <a:gridCol w="11123350">
                  <a:extLst>
                    <a:ext uri="{9D8B030D-6E8A-4147-A177-3AD203B41FA5}">
                      <a16:colId xmlns:a16="http://schemas.microsoft.com/office/drawing/2014/main" val="382445069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r>
                        <a:rPr lang="de-DE" sz="1000" dirty="0">
                          <a:effectLst/>
                        </a:rPr>
                        <a:t>2001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Alcatel AG / local rail transport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86675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Development engineer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451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Development of safety-relevant software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Specification, analysis, design and implementation of telegram reception modules for the Munich subway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Tools: C, DOORS, Innovator, SA/SD, ATOL, Clear Case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920000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91A36E-6BCC-F0BB-948D-35547A9B4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378899"/>
              </p:ext>
            </p:extLst>
          </p:nvPr>
        </p:nvGraphicFramePr>
        <p:xfrm>
          <a:off x="371847" y="2145344"/>
          <a:ext cx="11454402" cy="1544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649">
                  <a:extLst>
                    <a:ext uri="{9D8B030D-6E8A-4147-A177-3AD203B41FA5}">
                      <a16:colId xmlns:a16="http://schemas.microsoft.com/office/drawing/2014/main" val="761533776"/>
                    </a:ext>
                  </a:extLst>
                </a:gridCol>
                <a:gridCol w="10106753">
                  <a:extLst>
                    <a:ext uri="{9D8B030D-6E8A-4147-A177-3AD203B41FA5}">
                      <a16:colId xmlns:a16="http://schemas.microsoft.com/office/drawing/2014/main" val="1799966573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tabLst>
                          <a:tab pos="1800225" algn="r"/>
                          <a:tab pos="1890395" algn="l"/>
                          <a:tab pos="2160270" algn="l"/>
                        </a:tabLst>
                      </a:pPr>
                      <a:r>
                        <a:rPr lang="de-DE" sz="1000" dirty="0">
                          <a:effectLst/>
                        </a:rPr>
                        <a:t>09/2002 - 11/2002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Harman-Becker GmbH / Automotive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53067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Test engineer / Project manager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8099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Quality assurance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system test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Introduction of the V-model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Preparation of production plans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Documentation of software and hardware</a:t>
                      </a:r>
                      <a:endParaRPr lang="en-US" sz="1000" dirty="0">
                        <a:effectLst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000" dirty="0">
                          <a:effectLst/>
                        </a:rPr>
                        <a:t>Project management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de-DE" sz="1000" dirty="0">
                          <a:effectLst/>
                        </a:rPr>
                        <a:t>Tools: V-Modell, C, C++, DSP, Embedded Systems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74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78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FB61EE-3823-B677-E7A6-927BF8DD688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649730" y="2324009"/>
            <a:ext cx="933704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000" dirty="0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TEMO Power Plant Consulting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sz="1400" dirty="0">
                <a:solidFill>
                  <a:schemeClr val="accent1"/>
                </a:solidFill>
              </a:rPr>
              <a:t>______________________________________________________</a:t>
            </a:r>
            <a:br>
              <a:rPr lang="en-GB" altLang="en-US" dirty="0">
                <a:solidFill>
                  <a:schemeClr val="accent1"/>
                </a:solidFill>
              </a:rPr>
            </a:br>
            <a:r>
              <a:rPr lang="en-GB" altLang="en-US" sz="2300" dirty="0">
                <a:solidFill>
                  <a:schemeClr val="tx1"/>
                </a:solidFill>
              </a:rPr>
              <a:t>Preliminary Studies, Project Management and Process Control Systems </a:t>
            </a:r>
            <a:br>
              <a:rPr lang="en-GB" altLang="en-US" sz="2300" dirty="0">
                <a:solidFill>
                  <a:schemeClr val="tx1"/>
                </a:solidFill>
              </a:rPr>
            </a:br>
            <a:r>
              <a:rPr lang="en-GB" altLang="en-US" sz="1800" dirty="0">
                <a:solidFill>
                  <a:schemeClr val="tx1"/>
                </a:solidFill>
              </a:rPr>
              <a:t>for Alternative and Conventional Power Plants</a:t>
            </a:r>
            <a:endParaRPr lang="de-DE" alt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 descr="TEMO-Logo">
            <a:extLst>
              <a:ext uri="{FF2B5EF4-FFF2-40B4-BE49-F238E27FC236}">
                <a16:creationId xmlns:a16="http://schemas.microsoft.com/office/drawing/2014/main" id="{56A3AF9E-C7E4-9481-3F6C-E88C3EF4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09" y="544859"/>
            <a:ext cx="2011682" cy="167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7">
            <a:extLst>
              <a:ext uri="{FF2B5EF4-FFF2-40B4-BE49-F238E27FC236}">
                <a16:creationId xmlns:a16="http://schemas.microsoft.com/office/drawing/2014/main" id="{45B5274D-ADCD-84AF-AC2E-798008657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17" y="4587175"/>
            <a:ext cx="47340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TEMO Soft-, Hardware &amp; Consulting e.K.</a:t>
            </a:r>
          </a:p>
          <a:p>
            <a:pPr eaLnBrk="1" hangingPunct="1"/>
            <a:r>
              <a:rPr lang="de-DE" altLang="en-US" sz="1200" dirty="0"/>
              <a:t>Oberfeldstr. 1,76149 Karlsruhe, Germany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768196-B324-EBF8-4A45-9E1308B0D756}"/>
              </a:ext>
            </a:extLst>
          </p:cNvPr>
          <p:cNvSpPr txBox="1"/>
          <p:nvPr/>
        </p:nvSpPr>
        <p:spPr>
          <a:xfrm>
            <a:off x="7308218" y="4651978"/>
            <a:ext cx="4883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Dr. Eng. Samir Mourad</a:t>
            </a:r>
          </a:p>
          <a:p>
            <a:r>
              <a:rPr lang="en-US" sz="1200" dirty="0"/>
              <a:t>Samir.Mourad@temo-group.com</a:t>
            </a:r>
            <a:br>
              <a:rPr lang="en-US" sz="1200" dirty="0"/>
            </a:br>
            <a:r>
              <a:rPr lang="en-US" sz="1200" dirty="0"/>
              <a:t>(Lebanon) ++961 76 341 526,		(Germany) ++49 (0)1787285578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51FA4-5491-9DBE-F6B1-8F47B98F806E}"/>
              </a:ext>
            </a:extLst>
          </p:cNvPr>
          <p:cNvSpPr txBox="1"/>
          <p:nvPr/>
        </p:nvSpPr>
        <p:spPr>
          <a:xfrm>
            <a:off x="7319082" y="5414991"/>
            <a:ext cx="3819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Eng. Ziyad Malek</a:t>
            </a:r>
            <a:br>
              <a:rPr lang="en-US" sz="1200" dirty="0"/>
            </a:br>
            <a:r>
              <a:rPr lang="en-US" sz="1200" dirty="0"/>
              <a:t>(Lebanon) ++961 71 456 434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09BAD-3301-1974-6412-548947F3979A}"/>
              </a:ext>
            </a:extLst>
          </p:cNvPr>
          <p:cNvSpPr txBox="1"/>
          <p:nvPr/>
        </p:nvSpPr>
        <p:spPr>
          <a:xfrm>
            <a:off x="7308218" y="5990378"/>
            <a:ext cx="5064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Eng. Mahmoud Zohby</a:t>
            </a:r>
          </a:p>
          <a:p>
            <a:r>
              <a:rPr lang="en-US" sz="1200" dirty="0"/>
              <a:t>Mahmoud.Zohby@temo-group.com</a:t>
            </a:r>
            <a:br>
              <a:rPr lang="en-US" sz="1200" dirty="0"/>
            </a:br>
            <a:r>
              <a:rPr lang="en-US" sz="1200" dirty="0"/>
              <a:t>(Lebanon) ++961 3 671 621</a:t>
            </a:r>
          </a:p>
        </p:txBody>
      </p:sp>
      <p:sp>
        <p:nvSpPr>
          <p:cNvPr id="13" name="Text Box 27">
            <a:extLst>
              <a:ext uri="{FF2B5EF4-FFF2-40B4-BE49-F238E27FC236}">
                <a16:creationId xmlns:a16="http://schemas.microsoft.com/office/drawing/2014/main" id="{AC5AED8B-F308-CDF0-E532-18B27570B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14" y="5990378"/>
            <a:ext cx="47340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TEMO NLAP</a:t>
            </a:r>
          </a:p>
          <a:p>
            <a:pPr eaLnBrk="1" hangingPunct="1"/>
            <a:r>
              <a:rPr lang="de-DE" altLang="en-US" sz="1200" dirty="0"/>
              <a:t>Harba building, Hiykal, Koura, North Lebanon</a:t>
            </a:r>
          </a:p>
        </p:txBody>
      </p:sp>
      <p:sp>
        <p:nvSpPr>
          <p:cNvPr id="14" name="Text Box 27">
            <a:extLst>
              <a:ext uri="{FF2B5EF4-FFF2-40B4-BE49-F238E27FC236}">
                <a16:creationId xmlns:a16="http://schemas.microsoft.com/office/drawing/2014/main" id="{049A270C-257C-B601-69E5-8356C9E9F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13" y="5282348"/>
            <a:ext cx="47340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TEMO AS-COMSAT</a:t>
            </a:r>
          </a:p>
          <a:p>
            <a:pPr eaLnBrk="1" hangingPunct="1"/>
            <a:r>
              <a:rPr lang="de-DE" altLang="en-US" sz="1200" dirty="0"/>
              <a:t>Kafiye Sk. 47, 34771 Ümraniye/İstanbul, Türkei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53A7E27C-40B2-64FA-F496-93C00507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3966" y="6416333"/>
            <a:ext cx="5044440" cy="365125"/>
          </a:xfrm>
        </p:spPr>
        <p:txBody>
          <a:bodyPr/>
          <a:lstStyle/>
          <a:p>
            <a:r>
              <a:rPr lang="pt-BR" dirty="0"/>
              <a:t>TEMO ©2024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2EDA76-9D37-5496-43B4-6E0884BDBF5B}"/>
              </a:ext>
            </a:extLst>
          </p:cNvPr>
          <p:cNvSpPr txBox="1"/>
          <p:nvPr/>
        </p:nvSpPr>
        <p:spPr>
          <a:xfrm>
            <a:off x="176990" y="4122753"/>
            <a:ext cx="1936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en-US" b="1" dirty="0">
                <a:solidFill>
                  <a:schemeClr val="accent1"/>
                </a:solidFill>
              </a:rPr>
              <a:t>Addresses: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B3E93B-EB61-F3F0-5353-5153A053D102}"/>
              </a:ext>
            </a:extLst>
          </p:cNvPr>
          <p:cNvSpPr txBox="1"/>
          <p:nvPr/>
        </p:nvSpPr>
        <p:spPr>
          <a:xfrm>
            <a:off x="6912439" y="4122753"/>
            <a:ext cx="1248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en-US" b="1" dirty="0">
                <a:solidFill>
                  <a:schemeClr val="accent1"/>
                </a:solidFill>
              </a:rPr>
              <a:t>Contacts: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3189F9-C38F-AF6E-C402-C5675FB34BBE}"/>
              </a:ext>
            </a:extLst>
          </p:cNvPr>
          <p:cNvCxnSpPr>
            <a:cxnSpLocks/>
          </p:cNvCxnSpPr>
          <p:nvPr/>
        </p:nvCxnSpPr>
        <p:spPr>
          <a:xfrm>
            <a:off x="6455229" y="4262033"/>
            <a:ext cx="0" cy="2216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40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FA0F-DCF5-9EF1-B570-23EAFD50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1" y="296087"/>
            <a:ext cx="9701303" cy="1508760"/>
          </a:xfrm>
        </p:spPr>
        <p:txBody>
          <a:bodyPr/>
          <a:lstStyle/>
          <a:p>
            <a:r>
              <a:rPr lang="en-US" b="1" dirty="0"/>
              <a:t>TEMO</a:t>
            </a:r>
            <a:r>
              <a:rPr lang="en-US" dirty="0"/>
              <a:t> Power Plant Consulting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1BB54-C0F9-66AC-AEB0-69120D556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194" y="2249335"/>
            <a:ext cx="8456027" cy="1034443"/>
          </a:xfrm>
        </p:spPr>
        <p:txBody>
          <a:bodyPr/>
          <a:lstStyle/>
          <a:p>
            <a:pPr marL="0" indent="0" algn="justLow">
              <a:buNone/>
            </a:pPr>
            <a:r>
              <a:rPr lang="en-US" dirty="0"/>
              <a:t>	TEMO power plant consulting is an part of the head TEMO consulting company in Germany, this section is specialize in power plant system, studying, design and build.</a:t>
            </a:r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555D9047-EDE6-94D7-7E4B-B8E082A9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78409A-2BDA-F161-DE5A-1CC391F44657}"/>
              </a:ext>
            </a:extLst>
          </p:cNvPr>
          <p:cNvSpPr txBox="1"/>
          <p:nvPr/>
        </p:nvSpPr>
        <p:spPr>
          <a:xfrm>
            <a:off x="218661" y="4062513"/>
            <a:ext cx="67188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>
              <a:buNone/>
            </a:pPr>
            <a:r>
              <a:rPr lang="en-US" sz="2200" dirty="0"/>
              <a:t>	Since 2000, TEMO participate in many Process Control Systems for Alternative and Conventional Power Plants all around the world: Germany, Libya, Lebanon, Saudi Arabia…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069C00-052C-74F2-583C-3E5E45298EC0}"/>
              </a:ext>
            </a:extLst>
          </p:cNvPr>
          <p:cNvSpPr txBox="1">
            <a:spLocks/>
          </p:cNvSpPr>
          <p:nvPr/>
        </p:nvSpPr>
        <p:spPr>
          <a:xfrm>
            <a:off x="1946792" y="898210"/>
            <a:ext cx="7973172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cap="none" dirty="0">
                <a:solidFill>
                  <a:schemeClr val="accent2"/>
                </a:solidFill>
              </a:rPr>
              <a:t>Introduction</a:t>
            </a:r>
            <a:endParaRPr lang="en-US" sz="2800" cap="none" dirty="0">
              <a:solidFill>
                <a:schemeClr val="accent2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62DBD1-731A-B6AF-4157-3990D04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132" y="6470773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2D404-7DB5-030F-0FCC-CE17501F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0955" y="6434969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2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BC8D10-17C6-C63F-DDED-2A4DA9F09ECA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0CE9FD01-F5D9-BBB5-70A7-9DAC39B6F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r="8704"/>
          <a:stretch>
            <a:fillRect/>
          </a:stretch>
        </p:blipFill>
        <p:spPr>
          <a:xfrm>
            <a:off x="782919" y="2261461"/>
            <a:ext cx="2327745" cy="1493926"/>
          </a:xfrm>
          <a:prstGeom prst="rect">
            <a:avLst/>
          </a:prstGeom>
        </p:spPr>
      </p:pic>
      <p:pic>
        <p:nvPicPr>
          <p:cNvPr id="13" name="Picture 27" descr="2Fpng&amp;ignoreAspectRatio&amp;resize=932%2B595&amp;extract=0%2B0%2B850%2B539">
            <a:extLst>
              <a:ext uri="{FF2B5EF4-FFF2-40B4-BE49-F238E27FC236}">
                <a16:creationId xmlns:a16="http://schemas.microsoft.com/office/drawing/2014/main" id="{B2946918-1631-F136-9954-7DC941E0D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51" b="99258" l="2706" r="97765">
                        <a14:foregroundMark x1="27176" y1="99258" x2="17294" y2="99443"/>
                        <a14:foregroundMark x1="2706" y1="96289" x2="9529" y2="95918"/>
                        <a14:foregroundMark x1="97765" y1="78664" x2="96941" y2="97959"/>
                        <a14:foregroundMark x1="96471" y1="75881" x2="95059" y2="91095"/>
                        <a14:foregroundMark x1="95059" y1="91095" x2="87294" y2="97959"/>
                        <a14:foregroundMark x1="87294" y1="97959" x2="81176" y2="91466"/>
                        <a14:foregroundMark x1="81176" y1="91466" x2="67647" y2="86642"/>
                        <a14:foregroundMark x1="67647" y1="86642" x2="69176" y2="74768"/>
                        <a14:foregroundMark x1="69176" y1="74768" x2="67412" y2="90353"/>
                        <a14:foregroundMark x1="67412" y1="90353" x2="62235" y2="81633"/>
                        <a14:foregroundMark x1="62235" y1="81633" x2="57059" y2="81076"/>
                        <a14:foregroundMark x1="69294" y1="77551" x2="56353" y2="79777"/>
                        <a14:foregroundMark x1="64588" y1="93135" x2="59176" y2="92579"/>
                        <a14:foregroundMark x1="82235" y1="87941" x2="75647" y2="82004"/>
                        <a14:foregroundMark x1="75647" y1="82004" x2="70353" y2="73284"/>
                        <a14:foregroundMark x1="70353" y1="73284" x2="71765" y2="84045"/>
                        <a14:foregroundMark x1="56000" y1="68646" x2="53294" y2="68831"/>
                        <a14:foregroundMark x1="57882" y1="71243" x2="52235" y2="7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09"/>
          <a:stretch/>
        </p:blipFill>
        <p:spPr bwMode="auto">
          <a:xfrm>
            <a:off x="5009322" y="4527680"/>
            <a:ext cx="6991662" cy="17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06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A8DCE-F82E-C58C-2244-B50259233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DD8F19-94C0-BF9B-F77A-1CB4B29D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Services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0F1E4-0740-1161-6109-B1F9ABA6D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power plant and control system field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099EA-DE53-DB9D-8B50-343710CB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0" y="6422854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F03A1-0A95-5802-4EB9-A19BA089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726" y="6435416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3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8B868-6967-6E75-02E6-BB3F274216F3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62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A95B4A-FE56-352A-D028-ECAD7F14D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88" y="2041602"/>
            <a:ext cx="9784080" cy="42062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&amp; Supplier Management for Power Plant Installing  </a:t>
            </a:r>
          </a:p>
          <a:p>
            <a:r>
              <a:rPr lang="en-US" dirty="0"/>
              <a:t>Preliminary Assessment Studies (with Tools as </a:t>
            </a:r>
            <a:r>
              <a:rPr lang="en-US" dirty="0" err="1"/>
              <a:t>Greenius</a:t>
            </a:r>
            <a:r>
              <a:rPr lang="en-US" dirty="0"/>
              <a:t>)</a:t>
            </a:r>
          </a:p>
          <a:p>
            <a:r>
              <a:rPr lang="en-US" dirty="0"/>
              <a:t>Consulting study for power plant and waste management</a:t>
            </a:r>
          </a:p>
          <a:p>
            <a:r>
              <a:rPr lang="en-US" dirty="0"/>
              <a:t>Design, Development and Installation of Power Plant</a:t>
            </a:r>
          </a:p>
          <a:p>
            <a:r>
              <a:rPr lang="en-US" dirty="0"/>
              <a:t>Incineration design and fabrication</a:t>
            </a:r>
          </a:p>
          <a:p>
            <a:r>
              <a:rPr lang="en-US" dirty="0"/>
              <a:t>Filtration system development: chemical and electro-filter</a:t>
            </a:r>
          </a:p>
          <a:p>
            <a:r>
              <a:rPr lang="en-US" dirty="0"/>
              <a:t>Process Control System (with Siemens S7 technology and others)</a:t>
            </a:r>
          </a:p>
          <a:p>
            <a:r>
              <a:rPr lang="en-US" dirty="0"/>
              <a:t>System and requirement engineer</a:t>
            </a:r>
          </a:p>
          <a:p>
            <a:r>
              <a:rPr lang="en-US" dirty="0"/>
              <a:t>Safety engineer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EE92BA-BE1F-9C6A-43DF-7770E0AA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Our Services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8E9F96F-7B7F-BE58-C756-E2731A0B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AA5C9EA-5790-FEF2-E540-203C7370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11" name="Picture 10" descr="TEMO-Logo">
            <a:extLst>
              <a:ext uri="{FF2B5EF4-FFF2-40B4-BE49-F238E27FC236}">
                <a16:creationId xmlns:a16="http://schemas.microsoft.com/office/drawing/2014/main" id="{628A4794-1F6B-C54B-FB34-FF1DBF2F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918EFE-2B5C-C410-18E2-EB4B56A38FB0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Stars">
            <a:extLst>
              <a:ext uri="{FF2B5EF4-FFF2-40B4-BE49-F238E27FC236}">
                <a16:creationId xmlns:a16="http://schemas.microsoft.com/office/drawing/2014/main" id="{FAF1042D-824A-55C6-5E64-186086F30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8287" y="2469874"/>
            <a:ext cx="1918252" cy="19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6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8A329E-A4BD-45B6-3A99-F835F828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ADA7E-9A59-8FBE-DEEE-6D4D54F98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our reference projects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37F14-FB56-9462-C666-099BB75D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0" y="6422854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2FEA2-DD2B-C15D-BA35-87C69E95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726" y="6435416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5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6ACE7C-2065-1651-970C-B685A4D4D1D8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89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CDC36-F4A0-6846-B7B0-B345FF8D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89D0-9926-9A96-D6DB-DA0686F1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Operation of Mobile plant for landfills treatment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B2DAD-7218-4754-41D6-4B9380EA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CD935-A37F-98FE-14F1-74EAE110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C1939005-CB56-2BFD-C294-727F5EA1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438895-FE12-6FB0-139C-1F09DCC5C694}"/>
              </a:ext>
            </a:extLst>
          </p:cNvPr>
          <p:cNvSpPr txBox="1">
            <a:spLocks/>
          </p:cNvSpPr>
          <p:nvPr/>
        </p:nvSpPr>
        <p:spPr>
          <a:xfrm>
            <a:off x="5676900" y="924339"/>
            <a:ext cx="2473188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Lebanon, 2024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769054-7EE4-3C15-A410-23F938FD3A35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E9E924-B29D-BF6A-6D2A-8E15CC750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b="1"/>
          <a:stretch/>
        </p:blipFill>
        <p:spPr bwMode="auto">
          <a:xfrm>
            <a:off x="6933584" y="2126262"/>
            <a:ext cx="3208117" cy="41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8026E-161D-14FB-0DF0-3AF4B2568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8222"/>
          <a:stretch/>
        </p:blipFill>
        <p:spPr>
          <a:xfrm>
            <a:off x="10032626" y="2513780"/>
            <a:ext cx="1915706" cy="1521621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AFAA4C-A69F-10C0-825A-2C07E6193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1745"/>
          <a:stretch/>
        </p:blipFill>
        <p:spPr>
          <a:xfrm flipH="1">
            <a:off x="10261968" y="4397920"/>
            <a:ext cx="1930032" cy="1866076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CF0C410-64DD-CBB5-B921-A82936426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669" y="2037187"/>
            <a:ext cx="6423490" cy="4355847"/>
          </a:xfrm>
        </p:spPr>
        <p:txBody>
          <a:bodyPr>
            <a:noAutofit/>
          </a:bodyPr>
          <a:lstStyle/>
          <a:p>
            <a:r>
              <a:rPr lang="en-US" sz="1600" dirty="0"/>
              <a:t>At a time when the region was struggling with the proliferation of random dumps, TEMO stepped in to operate the mobile waste treatment plant owned by NLAP and manage the entire process. </a:t>
            </a:r>
          </a:p>
          <a:p>
            <a:r>
              <a:rPr lang="en-US" sz="1600" dirty="0"/>
              <a:t>This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Waste transportation,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Sorting,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Incineration of designated waste in an environmentally </a:t>
            </a:r>
            <a:br>
              <a:rPr lang="en-US" sz="1600" dirty="0"/>
            </a:br>
            <a:r>
              <a:rPr lang="en-US" sz="1600" dirty="0"/>
              <a:t>friendly way using three types of filtration,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Treatment of organic waste,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and the sale of recyclable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 generated power to lighting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Utilization of methane gas produced by biogas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4C62F2-2BD4-C95B-A5E5-157C32151A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4" t="3699" r="6144" b="49051"/>
          <a:stretch/>
        </p:blipFill>
        <p:spPr>
          <a:xfrm>
            <a:off x="4863405" y="4663442"/>
            <a:ext cx="1803754" cy="1515160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609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EC1CE-9322-CA83-A01F-E3FF6F4BC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DA4C-F8BB-4803-7B9E-A05B6E77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Sustainable Waste Management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37E5BF-EDB9-C9B5-79FD-927D91ADB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435" y="1991752"/>
            <a:ext cx="7395111" cy="3429000"/>
          </a:xfrm>
        </p:spPr>
        <p:txBody>
          <a:bodyPr>
            <a:normAutofit/>
          </a:bodyPr>
          <a:lstStyle/>
          <a:p>
            <a:r>
              <a:rPr lang="en-US" sz="1600" dirty="0"/>
              <a:t>The Project objective is to treat 1000 tons of household waste per day, recycle it, produce biogas and the rest gets into Burning Process </a:t>
            </a:r>
          </a:p>
          <a:p>
            <a:r>
              <a:rPr lang="en-US" sz="1600" b="1" dirty="0"/>
              <a:t>Our Proposed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have conducted comprehensive studies for a waste management plant capable of processing 1000 tons of waste per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our findings, the complete waste management cycle for 1000 tons  requires a land area of 50,000 square meters.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facility will efficiently handle the waste treatment process, ensuring sustainable and effective waste management solutions.</a:t>
            </a:r>
          </a:p>
          <a:p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F495B-23CE-0C33-400A-A9F97D93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9133C-238F-4B71-A62D-AB53557D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44F5CD7A-4B29-28BA-9D3F-F4D59B55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299BA1-DB1A-ED0B-78E9-CA17F38294B5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Riyad KSA, 2023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AD9632-CD4F-0EF5-8F46-C3BE2D9A046E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n aerial view of a factory">
            <a:extLst>
              <a:ext uri="{FF2B5EF4-FFF2-40B4-BE49-F238E27FC236}">
                <a16:creationId xmlns:a16="http://schemas.microsoft.com/office/drawing/2014/main" id="{C1AE4B61-C8BD-1733-B5FA-3E1B8EC9E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7692886" y="1937067"/>
            <a:ext cx="4381967" cy="436872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3106FF-2793-8311-027C-270847B54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0" r="33632"/>
          <a:stretch/>
        </p:blipFill>
        <p:spPr>
          <a:xfrm>
            <a:off x="5500861" y="5043928"/>
            <a:ext cx="1488162" cy="1250062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2EE403-394D-2898-5C5E-F6540CE0D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75" r="31564"/>
          <a:stretch/>
        </p:blipFill>
        <p:spPr>
          <a:xfrm>
            <a:off x="3188753" y="5001709"/>
            <a:ext cx="1639482" cy="1302220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549419-6D84-E439-30C9-98A61CAA4B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09" r="19446" b="1"/>
          <a:stretch/>
        </p:blipFill>
        <p:spPr>
          <a:xfrm flipH="1">
            <a:off x="1123121" y="4991325"/>
            <a:ext cx="1361769" cy="1316644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359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6A8C1-D654-04D4-C460-DC7AF87BE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08765D-D0A1-8096-F51A-EB84E865A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26013" r="14355" b="21701"/>
          <a:stretch/>
        </p:blipFill>
        <p:spPr>
          <a:xfrm>
            <a:off x="9567130" y="2137853"/>
            <a:ext cx="1121433" cy="2762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4C5EF9-A6A5-4AF4-3FF3-CDC8900B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Biogas plant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8195B6-B788-B96C-E857-2020AF319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8037" y="2002206"/>
            <a:ext cx="5865882" cy="3120632"/>
          </a:xfrm>
        </p:spPr>
        <p:txBody>
          <a:bodyPr>
            <a:normAutofit/>
          </a:bodyPr>
          <a:lstStyle/>
          <a:p>
            <a:r>
              <a:rPr lang="en-US" sz="1600" dirty="0"/>
              <a:t>Mobile Biogas Power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study &amp; plan then management the development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Construction of the fermenter and associated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Supervision of the production of the fermenter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Construction of an innovative gas turbine for biogas (methane) with regenerative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 specification/runs/analyzing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Root Cause Analysis for Failed Plant Starts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3ECCBC-3063-2AF5-B7F3-2FF80B09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AC0AE-48B4-38CF-587D-52FA939E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D5421F72-BF66-7408-F68E-BBE2DFC1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ADBAF9-6E86-248D-8AC4-9C6BA3439163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Lebanon, 2022-2024</a:t>
            </a:r>
            <a:endParaRPr lang="en-US" sz="2800" cap="none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B5F178-C6BB-A027-BC33-991D0CB73B5B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A97995-224A-1D6B-D750-E1B604DC6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7650"/>
            <a:ext cx="3135002" cy="45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4C0E3-3BED-C827-9B44-5DA118438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3" b="89891" l="2209" r="95172">
                        <a14:foregroundMark x1="12275" y1="40437" x2="2291" y2="39071"/>
                        <a14:foregroundMark x1="95172" y1="56831" x2="86252" y2="58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26" y="4513296"/>
            <a:ext cx="3772333" cy="2121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99D8F-89A4-598E-B2D9-CB432E460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r="21358" b="10666"/>
          <a:stretch/>
        </p:blipFill>
        <p:spPr>
          <a:xfrm>
            <a:off x="10850169" y="3429000"/>
            <a:ext cx="1224685" cy="271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8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6BEF-1AC8-C30E-6109-FCBBF6E71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7EBE8-F7D5-B180-A758-19930F6A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84176"/>
            <a:ext cx="10639527" cy="1508760"/>
          </a:xfrm>
        </p:spPr>
        <p:txBody>
          <a:bodyPr/>
          <a:lstStyle/>
          <a:p>
            <a:r>
              <a:rPr lang="en-US" dirty="0"/>
              <a:t>Mobile Waste to Electricity plant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C91D12-BFD8-34E8-64EF-5703C903C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0125" y="1956613"/>
            <a:ext cx="7220349" cy="4227836"/>
          </a:xfrm>
        </p:spPr>
        <p:txBody>
          <a:bodyPr>
            <a:noAutofit/>
          </a:bodyPr>
          <a:lstStyle/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/>
              <a:t>Environment Impact Assessment (EIA)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/>
              <a:t>Testing, Test Specification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/>
              <a:t>Mixing Test Rig for Innovative Guest turbine system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/>
              <a:t>Control of Power Supply for Electrofilter (Power Electronics)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/>
              <a:t>AC/DC converter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/>
              <a:t>Test coordination for the process control system (boiler pressure control, turbine governing system, incineration control, flue gas cleaning system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Preparation of the specification and execution of the calculation according to customer requirements of a waste incineration system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Requirements according to DIN standards for boilers (including EN 12952-3) and for functional safety of electrical/electronic systems (EN 61511)</a:t>
            </a:r>
            <a:endParaRPr lang="de-DE" altLang="en-US" sz="1600" dirty="0"/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FEM Stress, Analysis</a:t>
            </a:r>
          </a:p>
          <a:p>
            <a:pPr marL="285750" indent="-28575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CFD study (pressure/temperature at the fresh steam outlet)</a:t>
            </a:r>
          </a:p>
          <a:p>
            <a:pPr algn="just">
              <a:spcBef>
                <a:spcPct val="20000"/>
              </a:spcBef>
            </a:pPr>
            <a:r>
              <a:rPr lang="de-DE" altLang="en-US" sz="1600" dirty="0"/>
              <a:t>Tools/Standards : Power Electronics , Delta PLC, python, valves, pressure sensor, Flow sensors, C++, SIL Level 4, EN 61508</a:t>
            </a:r>
          </a:p>
          <a:p>
            <a:pPr algn="just" eaLnBrk="1" hangingPunct="1">
              <a:spcBef>
                <a:spcPct val="20000"/>
              </a:spcBef>
            </a:pPr>
            <a:endParaRPr lang="en-US" alt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1AAFB-3D54-C55C-2929-08507FF1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916" y="6444908"/>
            <a:ext cx="5044440" cy="365125"/>
          </a:xfrm>
        </p:spPr>
        <p:txBody>
          <a:bodyPr/>
          <a:lstStyle/>
          <a:p>
            <a:pPr algn="l"/>
            <a:r>
              <a:rPr lang="pt-BR" dirty="0"/>
              <a:t>TEMO ©2024             info@temo-group.com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15016-9468-4EE9-D690-C072FBA5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8590" y="6452672"/>
            <a:ext cx="946264" cy="365125"/>
          </a:xfrm>
        </p:spPr>
        <p:txBody>
          <a:bodyPr/>
          <a:lstStyle/>
          <a:p>
            <a:pPr algn="r"/>
            <a:fld id="{B60B0112-4744-46AC-9519-740A9678070F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4" name="Picture 3" descr="TEMO-Logo">
            <a:extLst>
              <a:ext uri="{FF2B5EF4-FFF2-40B4-BE49-F238E27FC236}">
                <a16:creationId xmlns:a16="http://schemas.microsoft.com/office/drawing/2014/main" id="{3DE07C83-A851-AE8C-EB67-65576DB0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59" y="552207"/>
            <a:ext cx="1203262" cy="10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884FB4-5B1C-246C-D60B-5B31B127461D}"/>
              </a:ext>
            </a:extLst>
          </p:cNvPr>
          <p:cNvSpPr txBox="1">
            <a:spLocks/>
          </p:cNvSpPr>
          <p:nvPr/>
        </p:nvSpPr>
        <p:spPr>
          <a:xfrm>
            <a:off x="347472" y="924339"/>
            <a:ext cx="7802616" cy="1077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accent1"/>
                </a:solidFill>
              </a:rPr>
              <a:t>NLAP Lebanon, 2015-2021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815F13-5A49-C3A5-2F0E-FC538895B773}"/>
              </a:ext>
            </a:extLst>
          </p:cNvPr>
          <p:cNvCxnSpPr/>
          <p:nvPr/>
        </p:nvCxnSpPr>
        <p:spPr>
          <a:xfrm>
            <a:off x="347472" y="6422854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DB51129-B1BC-21EE-6017-886FF143B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 flipH="1">
            <a:off x="161526" y="1912505"/>
            <a:ext cx="4381967" cy="436872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91831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603</TotalTime>
  <Words>1386</Words>
  <Application>Microsoft Office PowerPoint</Application>
  <PresentationFormat>Widescreen</PresentationFormat>
  <Paragraphs>173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bold</vt:lpstr>
      <vt:lpstr>Corbel</vt:lpstr>
      <vt:lpstr>Times New Roman</vt:lpstr>
      <vt:lpstr>Wingdings</vt:lpstr>
      <vt:lpstr>Banded</vt:lpstr>
      <vt:lpstr>PowerPoint Presentation</vt:lpstr>
      <vt:lpstr>TEMO Power Plant Consulting</vt:lpstr>
      <vt:lpstr>Our Services</vt:lpstr>
      <vt:lpstr>Our Services</vt:lpstr>
      <vt:lpstr>Our Projects</vt:lpstr>
      <vt:lpstr>Operation of Mobile plant for landfills treatment</vt:lpstr>
      <vt:lpstr>Sustainable Waste Management </vt:lpstr>
      <vt:lpstr>Biogas plant</vt:lpstr>
      <vt:lpstr>Mobile Waste to Electricity plant</vt:lpstr>
      <vt:lpstr>4MW waste to energy plant</vt:lpstr>
      <vt:lpstr>filter system development  (Electro-filter)</vt:lpstr>
      <vt:lpstr>Umbrellas of the prophet‘s mosque </vt:lpstr>
      <vt:lpstr>solar thermal power plant test rig</vt:lpstr>
      <vt:lpstr>Oldest projects/participation</vt:lpstr>
      <vt:lpstr>Oldest projects/participation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Mahmoud Zohby</dc:creator>
  <cp:lastModifiedBy>Mahmoud Zohby</cp:lastModifiedBy>
  <cp:revision>12</cp:revision>
  <dcterms:created xsi:type="dcterms:W3CDTF">2024-11-18T16:25:35Z</dcterms:created>
  <dcterms:modified xsi:type="dcterms:W3CDTF">2024-11-19T17:29:13Z</dcterms:modified>
</cp:coreProperties>
</file>